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60" r:id="rId2"/>
    <p:sldId id="257" r:id="rId3"/>
    <p:sldId id="259" r:id="rId4"/>
    <p:sldId id="258" r:id="rId5"/>
    <p:sldId id="256" r:id="rId6"/>
    <p:sldId id="266" r:id="rId7"/>
    <p:sldId id="268" r:id="rId8"/>
    <p:sldId id="269" r:id="rId9"/>
    <p:sldId id="261" r:id="rId10"/>
    <p:sldId id="262" r:id="rId11"/>
    <p:sldId id="263" r:id="rId12"/>
    <p:sldId id="270" r:id="rId13"/>
    <p:sldId id="271" r:id="rId14"/>
    <p:sldId id="272" r:id="rId15"/>
    <p:sldId id="264" r:id="rId16"/>
    <p:sldId id="265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-35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26.png>
</file>

<file path=ppt/media/image27.png>
</file>

<file path=ppt/media/image28.gif>
</file>

<file path=ppt/media/image29.gif>
</file>

<file path=ppt/media/image3.png>
</file>

<file path=ppt/media/image30.gif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D0620-F7F9-4E34-B400-04CA2BB55D64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70409-D8FC-4317-889C-E1B0CAB75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44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70409-D8FC-4317-889C-E1B0CAB759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00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670409-D8FC-4317-889C-E1B0CAB759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23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53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04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9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97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78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39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4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105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8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52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4367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5E244947-1194-46FC-A741-E5FD33850F49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DEDCAD85-03C2-4756-9FCC-519295EE227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48288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23.gif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7.png"/><Relationship Id="rId5" Type="http://schemas.openxmlformats.org/officeDocument/2006/relationships/tags" Target="../tags/tag5.xml"/><Relationship Id="rId10" Type="http://schemas.openxmlformats.org/officeDocument/2006/relationships/image" Target="../media/image6.png"/><Relationship Id="rId4" Type="http://schemas.openxmlformats.org/officeDocument/2006/relationships/tags" Target="../tags/tag4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/>
              <a:t>Line Integrals &amp; Vector Fields Q&amp;A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5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 Form of Gauss’s Law for </a:t>
            </a:r>
            <a:r>
              <a:rPr lang="en-US" dirty="0" smtClean="0"/>
              <a:t>Magnetism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4EEAE08-BA9F-448C-AF9A-519C0166507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507" y="2610267"/>
            <a:ext cx="3128235" cy="2727276"/>
          </a:xfrm>
          <a:prstGeom prst="rect">
            <a:avLst/>
          </a:prstGeom>
        </p:spPr>
      </p:pic>
      <p:pic>
        <p:nvPicPr>
          <p:cNvPr id="2050" name="Picture 2" descr="Image result for gauss magnetic law">
            <a:extLst>
              <a:ext uri="{FF2B5EF4-FFF2-40B4-BE49-F238E27FC236}">
                <a16:creationId xmlns:a16="http://schemas.microsoft.com/office/drawing/2014/main" xmlns="" id="{5761371A-B35E-4360-9EE2-BF4B6F0E3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26" y="1945760"/>
            <a:ext cx="7685971" cy="390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82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 Form of Faraday’s Law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450" y="1930617"/>
            <a:ext cx="6626202" cy="385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5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Lenz’s Law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338" y="2356021"/>
            <a:ext cx="5496209" cy="3121937"/>
          </a:xfrm>
          <a:prstGeom prst="rect">
            <a:avLst/>
          </a:prstGeom>
        </p:spPr>
      </p:pic>
      <p:pic>
        <p:nvPicPr>
          <p:cNvPr id="5122" name="Picture 2" descr="Image result for lenz's  law"/>
          <p:cNvPicPr>
            <a:picLocks noGrp="1" noChangeAspect="1" noChangeArrowheads="1" noCrop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25" y="2314833"/>
            <a:ext cx="5103559" cy="3225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99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Inductors</a:t>
            </a:r>
            <a:endParaRPr lang="en-US" dirty="0"/>
          </a:p>
        </p:txBody>
      </p:sp>
      <p:pic>
        <p:nvPicPr>
          <p:cNvPr id="4098" name="Picture 2" descr="Image result for inductor magnetic field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73" y="2212260"/>
            <a:ext cx="4092214" cy="3360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434" y="2331307"/>
            <a:ext cx="5496209" cy="312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2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Transformers</a:t>
            </a:r>
            <a:endParaRPr lang="en-US" dirty="0"/>
          </a:p>
        </p:txBody>
      </p:sp>
      <p:pic>
        <p:nvPicPr>
          <p:cNvPr id="6146" name="Picture 2" descr="Image result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74" y="1793789"/>
            <a:ext cx="5825349" cy="437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514" y="2438400"/>
            <a:ext cx="5119356" cy="290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 Form of Ampere’s Law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1D5E3A1-6263-4ADB-8696-027849E4B62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875" y="2579203"/>
            <a:ext cx="6190032" cy="316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6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Transmission Lines</a:t>
            </a:r>
          </a:p>
        </p:txBody>
      </p:sp>
      <p:pic>
        <p:nvPicPr>
          <p:cNvPr id="1028" name="Picture 4" descr="https://upload.wikimedia.org/wikipedia/commons/f/fd/Transmission_line_animation3.gif">
            <a:extLst>
              <a:ext uri="{FF2B5EF4-FFF2-40B4-BE49-F238E27FC236}">
                <a16:creationId xmlns:a16="http://schemas.microsoft.com/office/drawing/2014/main" xmlns="" id="{5763FDE7-2876-4411-8EEF-F98AB5221EF2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829" y="5209704"/>
            <a:ext cx="68580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graph comparing calculated and measured field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5" y="1780703"/>
            <a:ext cx="47625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4778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887647-A430-49B1-9D9F-ECA506E55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Poynting’s Theorem</a:t>
            </a:r>
          </a:p>
        </p:txBody>
      </p:sp>
      <p:pic>
        <p:nvPicPr>
          <p:cNvPr id="2050" name="Picture 2" descr="File:DipoleRadiation.gif">
            <a:extLst>
              <a:ext uri="{FF2B5EF4-FFF2-40B4-BE49-F238E27FC236}">
                <a16:creationId xmlns:a16="http://schemas.microsoft.com/office/drawing/2014/main" xmlns="" id="{B7A2711B-C2EC-4761-8768-6BCB8B9C9516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95" y="1902940"/>
            <a:ext cx="5373506" cy="4440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7658062-93AF-4F90-A78F-166438CD1679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444" y="1728217"/>
            <a:ext cx="3045704" cy="1152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2A2A44C-B616-4919-A560-95DEF78654CE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439" y="3492844"/>
            <a:ext cx="5714771" cy="202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0950"/>
            <a:ext cx="77216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Can Maxwell’s equations be used for other applications besides electricity?</a:t>
            </a:r>
          </a:p>
        </p:txBody>
      </p:sp>
      <p:pic>
        <p:nvPicPr>
          <p:cNvPr id="1026" name="Picture 2" descr="Solenoi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726" y="2496065"/>
            <a:ext cx="6483695" cy="264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07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the four Maxwell equations connected?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45047" y="2412357"/>
            <a:ext cx="2905250" cy="3064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Gauss’s Law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67" y="3082210"/>
            <a:ext cx="2446168" cy="10395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45046" y="4701145"/>
            <a:ext cx="3385189" cy="4845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Gauss’s Law for Magnetism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87" y="5448932"/>
            <a:ext cx="2141615" cy="37531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716723" y="2246610"/>
            <a:ext cx="3343090" cy="4662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Ampere’s Law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259" y="3345318"/>
            <a:ext cx="2803810" cy="4411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506" y="5201248"/>
            <a:ext cx="2571218" cy="84376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755906" y="4408030"/>
            <a:ext cx="3481330" cy="4984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Faraday’s Law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191" y="4176492"/>
            <a:ext cx="3768977" cy="480914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7979807" y="3217959"/>
            <a:ext cx="3343090" cy="4662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Lorentz Force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206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you write Maxwell’s equations as one equation?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0C47EE28-61D2-4F8F-AF40-74F770A7E101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20" y="3746348"/>
            <a:ext cx="11020493" cy="16002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136" y="2537255"/>
            <a:ext cx="3015204" cy="41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11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/>
              <a:t>Green’s Theorem and Vector Line Integrals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04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AFA7AF-C2B8-47D7-A46C-9E185CB25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718"/>
            <a:ext cx="10371438" cy="1371600"/>
          </a:xfrm>
        </p:spPr>
        <p:txBody>
          <a:bodyPr/>
          <a:lstStyle/>
          <a:p>
            <a:r>
              <a:rPr lang="en-US" dirty="0"/>
              <a:t>Proper Time	</a:t>
            </a:r>
            <a:r>
              <a:rPr lang="en-US" dirty="0" smtClean="0"/>
              <a:t>in Special Relativity</a:t>
            </a:r>
            <a:endParaRPr lang="en-US" dirty="0"/>
          </a:p>
        </p:txBody>
      </p:sp>
      <p:pic>
        <p:nvPicPr>
          <p:cNvPr id="3078" name="Picture 6 1" descr="https://upload.wikimedia.org/wikipedia/commons/f/fa/Proper_and_coordinate_time.png">
            <a:extLst>
              <a:ext uri="{FF2B5EF4-FFF2-40B4-BE49-F238E27FC236}">
                <a16:creationId xmlns:a16="http://schemas.microsoft.com/office/drawing/2014/main" xmlns="" id="{00587901-789D-452E-A49B-C5C29DFE50A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3" y="1738907"/>
            <a:ext cx="4629727" cy="482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DD616CD4-1EC7-4120-B19B-218D44228FD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242" y="2074671"/>
            <a:ext cx="4825965" cy="383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43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C029B8-BD61-43A1-B1FA-9883ECC3A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718"/>
            <a:ext cx="8991600" cy="1371600"/>
          </a:xfrm>
        </p:spPr>
        <p:txBody>
          <a:bodyPr/>
          <a:lstStyle/>
          <a:p>
            <a:r>
              <a:rPr lang="en-US" dirty="0"/>
              <a:t>Surface Integrals and Flux</a:t>
            </a:r>
          </a:p>
        </p:txBody>
      </p:sp>
      <p:pic>
        <p:nvPicPr>
          <p:cNvPr id="3074" name="Picture 2" descr="https://upload.wikimedia.org/wikipedia/commons/thumb/a/ad/General_flux_diagram.svg/350px-General_flux_diagram.svg.png">
            <a:extLst>
              <a:ext uri="{FF2B5EF4-FFF2-40B4-BE49-F238E27FC236}">
                <a16:creationId xmlns:a16="http://schemas.microsoft.com/office/drawing/2014/main" xmlns="" id="{C2ED445B-1173-4438-81DD-348B61F762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47"/>
          <a:stretch/>
        </p:blipFill>
        <p:spPr bwMode="auto">
          <a:xfrm>
            <a:off x="531951" y="2375453"/>
            <a:ext cx="5347647" cy="372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AECA692-2B2A-4611-9F1C-87BB1D8C865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485" y="2378497"/>
            <a:ext cx="4084681" cy="12116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373" y="4061255"/>
            <a:ext cx="4714385" cy="175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6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Divergence Theorem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99" y="2611394"/>
            <a:ext cx="4828687" cy="2879564"/>
          </a:xfrm>
          <a:prstGeom prst="rect">
            <a:avLst/>
          </a:prstGeom>
        </p:spPr>
      </p:pic>
      <p:pic>
        <p:nvPicPr>
          <p:cNvPr id="2052" name="Picture 4" descr="https://upload.wikimedia.org/wikipedia/commons/thumb/f/f5/Vector_Field_on_a_Sphere.png/1024px-Vector_Field_on_a_Sphere.pn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11" y="1926603"/>
            <a:ext cx="4454934" cy="445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67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 Form of Gauss’s Law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8999237-BD1D-465C-B689-4F2A4D4A492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652" y="2010492"/>
            <a:ext cx="6388289" cy="3784515"/>
          </a:xfrm>
          <a:prstGeom prst="rect">
            <a:avLst/>
          </a:prstGeom>
        </p:spPr>
      </p:pic>
      <p:pic>
        <p:nvPicPr>
          <p:cNvPr id="1026" name="Picture 2" descr="Image result for gauss's law">
            <a:extLst>
              <a:ext uri="{FF2B5EF4-FFF2-40B4-BE49-F238E27FC236}">
                <a16:creationId xmlns:a16="http://schemas.microsoft.com/office/drawing/2014/main" xmlns="" id="{99D44ED0-E0B8-462E-8006-D5B33B9AA1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464289" y="1733108"/>
            <a:ext cx="4502694" cy="475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2AE4E0C3-C1A0-4AD0-8A24-78327C22CD9D}"/>
              </a:ext>
            </a:extLst>
          </p:cNvPr>
          <p:cNvSpPr/>
          <p:nvPr/>
        </p:nvSpPr>
        <p:spPr>
          <a:xfrm>
            <a:off x="-326065" y="1903228"/>
            <a:ext cx="2016642" cy="967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326.9591"/>
  <p:tag name="ORIGINALWIDTH" val="769.4038"/>
  <p:tag name="LATEXADDIN" val="\documentclass{article}&#10;\usepackage{amsmath}&#10;\usepackage{setspace}&#10;\usepackage{color}&#10;\pagestyle{empty}&#10;\begin{document}&#10;&#10;\[&#10;\nabla \cdot \mathbf{E} = \frac{\rho}{\varepsilon_0}&#10;\]&#10;&#10;\end{document}"/>
  <p:tag name="IGUANATEXSIZE" val="20"/>
  <p:tag name="IGUANATEXCURSOR" val="16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622.4222"/>
  <p:tag name="ORIGINALWIDTH" val="1668.541"/>
  <p:tag name="LATEXADDIN" val="\documentclass{article}&#10;\usepackage{amsmath, esint}&#10;\usepackage{setspace}&#10;\usepackage{color}&#10;\pagestyle{empty}&#10;\begin{document}&#10;&#10;\begin{gather*}&#10;\text{Closed surface integral: } \\&#10;\oiint_S \mathbf{F} \cdot d\mathbf{S}&#10;\end{gather*}&#10;&#10;\end{document}"/>
  <p:tag name="IGUANATEXSIZE" val="20"/>
  <p:tag name="IGUANATEXCURSOR" val="23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076.865"/>
  <p:tag name="ORIGINALWIDTH" val="1805.774"/>
  <p:tag name="LATEXADDIN" val="\documentclass{article}&#10;\usepackage{amsmath,esint}&#10;\usepackage{setspace}&#10;\usepackage{color}&#10;\pagestyle{empty}&#10;\begin{document}&#10;&#10;\begin{gather*}&#10;\oint \mathbf{F} \cdot \mathbf{n} ds = \iint \nabla \cdot \mathbf{F} dA \\&#10;\Downarrow \\&#10;\oiint \mathbf{F} \cdot d\mathbf{S} = \iiint \nabla \cdot \mathbf{F} dV&#10;\end{gather*}&#10;&#10;&#10;\end{document}"/>
  <p:tag name="IGUANATEXSIZE" val="20"/>
  <p:tag name="IGUANATEXCURSOR" val="30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644.1694"/>
  <p:tag name="ORIGINALWIDTH" val="1087.364"/>
  <p:tag name="LATEXADDIN" val="\documentclass{article}&#10;\usepackage{amsmath,esint}&#10;\pagestyle{empty}&#10;\begin{document}&#10;&#10;\begin{gather*}&#10;\nabla \cdot \mathbf{E} = \frac{\rho}{\varepsilon_0} \\ \Downarrow \\&#10;\oiint \mathbf{E} \cdot d \mathbf{S} = \frac{1}{\varepsilon_0} \iiint \rho dV&#10;\end{gather*}&#10;&#10;&#10;\end{document}"/>
  <p:tag name="IGUANATEXSIZE" val="28"/>
  <p:tag name="IGUANATEXCURSOR" val="26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540.6824"/>
  <p:tag name="ORIGINALWIDTH" val="620.1724"/>
  <p:tag name="LATEXADDIN" val="\documentclass{article}&#10;\usepackage{amsmath,esint}&#10;\pagestyle{empty}&#10;\begin{document}&#10;&#10;\begin{gather*}&#10;\nabla \cdot \mathbf{B} = 0 \\ &#10;\Downarrow \\&#10;\oiint \mathbf{B} \cdot d \mathbf{S} = 0&#10;\end{gather*}&#10;&#10;\end{document}"/>
  <p:tag name="IGUANATEXSIZE" val="28"/>
  <p:tag name="IGUANATEXCURSOR" val="18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656.168"/>
  <p:tag name="ORIGINALWIDTH" val="1127.859"/>
  <p:tag name="LATEXADDIN" val="\documentclass{article}&#10;\usepackage{amsmath,esint}&#10;\pagestyle{empty}&#10;\begin{document}&#10;&#10;\begin{gather*}&#10;\nabla \times \mathbf{E} = - \frac{\partial \mathbf{B}}{\partial t} \\ &#10;\Downarrow \\&#10;\oint \mathbf{E} \cdot d \mathbf{r} = - \iint \frac{\partial \mathbf{B} }{\partial t} \cdot d\mathbf{S}&#10;\end{gather*}&#10;&#10;&#10;\end{document}"/>
  <p:tag name="IGUANATEXSIZE" val="28"/>
  <p:tag name="IGUANATEXCURSOR" val="18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052.119"/>
  <p:tag name="ORIGINALWIDTH" val="1852.268"/>
  <p:tag name="LATEXADDIN" val="\documentclass{article}&#10;\usepackage{amsmath}&#10;\usepackage{setspace}&#10;\usepackage{color}&#10;\pagestyle{empty}&#10;\begin{document}&#10;&#10;\begin{gather*}&#10;\oint \mathbf{E} \cdot d \mathbf{r} = - \iint \frac{\partial \mathbf{B} }{\partial t} \cdot d\mathbf{S} \\&#10;\Downarrow \\&#10;\mathcal{E} = -\frac{\partial \Phi}{\partial t}&#10;\end{gather*}&#10;&#10;\end{document}"/>
  <p:tag name="IGUANATEXSIZE" val="20"/>
  <p:tag name="IGUANATEXCURSOR" val="32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052.119"/>
  <p:tag name="ORIGINALWIDTH" val="1852.268"/>
  <p:tag name="LATEXADDIN" val="\documentclass{article}&#10;\usepackage{amsmath}&#10;\usepackage{setspace}&#10;\usepackage{color}&#10;\pagestyle{empty}&#10;\begin{document}&#10;&#10;\begin{gather*}&#10;\oint \mathbf{E} \cdot d \mathbf{r} = - \iint \frac{\partial \mathbf{B} }{\partial t} \cdot d\mathbf{S} \\&#10;\Downarrow \\&#10;\mathcal{E} = -\frac{\partial \Phi}{\partial t}&#10;\end{gather*}&#10;&#10;\end{document}"/>
  <p:tag name="IGUANATEXSIZE" val="20"/>
  <p:tag name="IGUANATEXCURSOR" val="32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052.119"/>
  <p:tag name="ORIGINALWIDTH" val="1852.268"/>
  <p:tag name="LATEXADDIN" val="\documentclass{article}&#10;\usepackage{amsmath}&#10;\usepackage{setspace}&#10;\usepackage{color}&#10;\pagestyle{empty}&#10;\begin{document}&#10;&#10;\begin{gather*}&#10;\oint \mathbf{E} \cdot d \mathbf{r} = - \iint \frac{\partial \mathbf{B} }{\partial t} \cdot d\mathbf{S} \\&#10;\Downarrow \\&#10;\mathcal{E} = -\frac{\partial \Phi}{\partial t}&#10;\end{gather*}&#10;&#10;\end{document}"/>
  <p:tag name="IGUANATEXSIZE" val="20"/>
  <p:tag name="IGUANATEXCURSOR" val="32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538.4327"/>
  <p:tag name="ORIGINALWIDTH" val="1053.618"/>
  <p:tag name="LATEXADDIN" val="\documentclass{article}&#10;\usepackage{amsmath,esint}&#10;\pagestyle{empty}&#10;\begin{document}&#10;&#10;\begin{gather*}&#10;\nabla \times \mathbf{B} = \mu_0 \mathbf{J} \\ &#10;\Downarrow \\&#10;\oint \mathbf{B} \cdot d \mathbf{r} = \mu_0 \iint \mathbf{J} \cdot d\mathbf{S}&#10;\end{gather*}&#10;&#10;&#10;\end{document}"/>
  <p:tag name="IGUANATEXSIZE" val="28"/>
  <p:tag name="IGUANATEXCURSOR" val="24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233.2209"/>
  <p:tag name="ORIGINALWIDTH" val="616.4229"/>
  <p:tag name="LATEXADDIN" val="\documentclass{article}&#10;\usepackage{amsmath,esint}&#10;\pagestyle{empty}&#10;\begin{document}&#10;&#10;\[&#10;\mathbf{S} = \frac{1}{\mu_0} \mathbf{E} \times \mathbf{B}&#10;\]&#10;&#10;&#10;\end{document}"/>
  <p:tag name="IGUANATEXSIZE" val="22"/>
  <p:tag name="IGUANATEXCURSOR" val="14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19.985"/>
  <p:tag name="ORIGINALWIDTH" val="684.6644"/>
  <p:tag name="LATEXADDIN" val="\documentclass{article}&#10;\usepackage{amsmath}&#10;\usepackage{setspace}&#10;\usepackage{color}&#10;\pagestyle{empty}&#10;\begin{document}&#10;&#10;\[&#10;\nabla \cdot \mathbf{B} = 0&#10;\]&#10;&#10;\end{document}"/>
  <p:tag name="IGUANATEXSIZE" val="20"/>
  <p:tag name="IGUANATEXCURSOR" val="15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658.4177"/>
  <p:tag name="ORIGINALWIDTH" val="1860.517"/>
  <p:tag name="LATEXADDIN" val="\documentclass{article}&#10;\usepackage{amsmath,esint}&#10;\pagestyle{empty}&#10;\begin{document}&#10;&#10;\begin{gather*}&#10;-\frac{\partial u}{\partial t} = \nabla \cdot \mathbf{S} + \mathbf{J} \cdot \mathbf{E} \\&#10;\Downarrow \\&#10;-\frac{\partial}{\partial t} \iiint udV = \oiint \mathbf{S} \cdot d \mathbf{A} + \iiint \mathbf{J} \cdot \mathbf{E} dV&#10;\end{gather*}&#10;&#10;&#10;\end{document}"/>
  <p:tag name="IGUANATEXSIZE" val="22"/>
  <p:tag name="IGUANATEXCURSOR" val="27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49.9813"/>
  <p:tag name="ORIGINALWIDTH" val="953.1309"/>
  <p:tag name="LATEXADDIN" val="\documentclass{article}&#10;\usepackage{amsmath}&#10;\usepackage{setspace}&#10;\usepackage{color}&#10;\pagestyle{empty}&#10;\begin{document}&#10;&#10;\[&#10;\nabla \times \mathbf{B} = \mu_0 \mathbf{J}&#10;\]&#10;&#10;\end{document}"/>
  <p:tag name="IGUANATEXSIZE" val="20"/>
  <p:tag name="IGUANATEXCURSOR" val="15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348.7064"/>
  <p:tag name="ORIGINALWIDTH" val="1062.617"/>
  <p:tag name="LATEXADDIN" val="\documentclass{article}&#10;\usepackage{amsmath}&#10;\usepackage{setspace}&#10;\usepackage{color}&#10;\pagestyle{empty}&#10;\begin{document}&#10;&#10;\[&#10;\nabla \times \mathbf{E} = - \frac{\partial \mathbf{B}}{\partial t}&#10;\]&#10;&#10;\end{document}"/>
  <p:tag name="IGUANATEXSIZE" val="20"/>
  <p:tag name="IGUANATEXCURSOR" val="192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65.7293"/>
  <p:tag name="ORIGINALWIDTH" val="1298.838"/>
  <p:tag name="LATEXADDIN" val="\documentclass{article}&#10;\usepackage{amsmath}&#10;\usepackage{setspace}&#10;\usepackage{color}&#10;\pagestyle{empty}&#10;\begin{document}&#10;&#10;\[&#10;\mathbf{F} = q(\mathbf{E} + \mathbf{v} \times \mathbf{B} )&#10;\]&#10;&#10;\end{document}"/>
  <p:tag name="IGUANATEXSIZE" val="20"/>
  <p:tag name="IGUANATEXCURSOR" val="183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557.1803"/>
  <p:tag name="ORIGINALWIDTH" val="3837.27"/>
  <p:tag name="LATEXADDIN" val="\documentclass{article}&#10;\usepackage{amsmath,esint}&#10;\pagestyle{empty}&#10;\begin{document}&#10;&#10;\begin{align*}&#10;&amp; \frac{\partial }{\partial t}&#10;\left[&#10;\begin{array}{cc}&#10;{\mathbf I} &amp; {\mathbf 0} \\&#10;{\mathbf 0} &amp; {\mathbf I}&#10;\end{array}&#10;\right]&#10;\left[&#10;\begin{array}{cc}&#10;\Psi^{+} \\&#10;\Psi^{-}&#10;\end{array}&#10;\right]&#10;-&#10;\frac{\dot{v} ({\mathbf r} , t)}{2 v ({\mathbf r} , t)}&#10;\left[&#10;\begin{array}{cc}&#10;{\mathbf I} &amp; {\mathbf 0} \\&#10;{\mathbf 0} &amp; {\mathbf I}&#10;\end{array}&#10;\right]&#10;\left[&#10;\begin{array}{cc}&#10;\Psi^{+} \\&#10;\Psi^{-}&#10;\end{array}&#10;\right]&#10;+ \frac{\dot{h} ({\mathbf r} , t)}{2 h ({\mathbf r} , t)}&#10;\left[&#10;\begin{array}{cc}&#10;{\mathbf 0} &amp; {\rm i} \beta \alpha_y \\&#10;{\rm i} \beta \alpha_y &amp; {\mathbf 0} &#10;\end{array}&#10;\right]&#10;\left[&#10;\begin{array}{cc}&#10;\Psi^{+} \\&#10;\Psi^{-}&#10;\end{array}&#10;\right] \\&#10;&amp; =  - v ({\mathbf r} , t)&#10;\left[&#10;\begin{array}{ccc}&#10;\left\{&#10;{\mathbf M} \cdot {\mathbf \nabla}&#10;+&#10;{\mathbf \Sigma} \cdot {\mathbf u}&#10;\right\}&#10;&amp;&#10;- {\rm i} \beta&#10;\left({\mathbf \Sigma} \cdot {\mathbf w}\right)&#10;\alpha_y&#10;\\&#10;- {\rm i} \beta&#10;\left({\mathbf \Sigma}^{*} \cdot {\mathbf w}\right)&#10;\alpha_y&#10;&amp;&#10;\left\{&#10;{\mathbf M}^{*} \cdot {\mathbf \nabla}&#10;+&#10;{\mathbf \Sigma}^{*} \cdot {\mathbf u} &#10;\right\}&#10;\end{array}&#10;\right]&#10;\left[&#10;\begin{array}{cc}&#10;\Psi^{+} \\&#10;\Psi^{-}&#10;\end{array}&#10;\right] &#10;- \left[&#10;\begin{array}{cc}&#10;{\mathbf I} &amp; {\mathbf 0} \\&#10;{\mathbf 0} &amp; {\mathbf I}&#10;\end{array}&#10;\right]&#10;\left[&#10;\begin{array}{c}&#10;W^{+} \\&#10;W^{-}&#10;\end{array}&#10;\right]&#10;\end{align*}&#10;&#10;&#10;\end{document}"/>
  <p:tag name="IGUANATEXSIZE" val="19"/>
  <p:tag name="IGUANATEXCURSOR" val="916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600"/>
  <p:tag name="ORIGINALHEIGHT" val="127.4841"/>
  <p:tag name="ORIGINALWIDTH" val="917.8853"/>
  <p:tag name="LATEXADDIN" val="\documentclass{article}&#10;\usepackage{amsmath}&#10;\usepackage{setspace}&#10;\usepackage{color}&#10;\pagestyle{empty}&#10;\begin{document}&#10;&#10;\[&#10;\mathbf{F} = \mathbf{E} + ic \mathbf{B}&#10;\]&#10;&#10;\end{document}"/>
  <p:tag name="IGUANATEXSIZE" val="20"/>
  <p:tag name="IGUANATEXCURSOR" val="155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822.6472"/>
  <p:tag name="ORIGINALWIDTH" val="1036.37"/>
  <p:tag name="LATEXADDIN" val="\documentclass{article}&#10;\usepackage{amsmath,esint}&#10;\pagestyle{empty}&#10;\begin{document}&#10;&#10;\begin{align*}&#10;\Delta \tau &amp;= \int_P d \tau \\&#10;&amp;= \int \frac{ds}{c} \\&#10;&amp;= \int_P \sqrt{1-\frac{v(t)^2}{c^2}} dt&#10;\end{align*}&#10;&#10;&#10;\end{document}"/>
  <p:tag name="IGUANATEXSIZE" val="22"/>
  <p:tag name="IGUANATEXCURSOR" val="16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000"/>
  <p:tag name="ORIGINALHEIGHT" val="238.4702"/>
  <p:tag name="ORIGINALWIDTH" val="803.8995"/>
  <p:tag name="LATEXADDIN" val="\documentclass{article}&#10;\usepackage{amsmath,esint}&#10;\pagestyle{empty}&#10;\begin{document}&#10;&#10;\[&#10;Flux = \iint_S \mathbf{F} \cdot d\mathbf{S}&#10;\]&#10;&#10;&#10;\end{document}"/>
  <p:tag name="IGUANATEXSIZE" val="22"/>
  <p:tag name="IGUANATEXCURSOR" val="9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heTheme" id="{6EFDA27D-1C55-42B8-8D4C-F66E29F920DE}" vid="{EA326641-06C3-4A61-8297-A0E7C1A4D0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TheTheme</Template>
  <TotalTime>1760</TotalTime>
  <Words>93</Words>
  <Application>Microsoft Office PowerPoint</Application>
  <PresentationFormat>Custom</PresentationFormat>
  <Paragraphs>24</Paragraphs>
  <Slides>17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TheTheme</vt:lpstr>
      <vt:lpstr>Line Integrals &amp; Vector Fields Q&amp;A</vt:lpstr>
      <vt:lpstr>Can Maxwell’s equations be used for other applications besides electricity?</vt:lpstr>
      <vt:lpstr>Why are the four Maxwell equations connected?</vt:lpstr>
      <vt:lpstr>How do you write Maxwell’s equations as one equation?</vt:lpstr>
      <vt:lpstr>Green’s Theorem and Vector Line Integrals</vt:lpstr>
      <vt:lpstr>Proper Time in Special Relativity</vt:lpstr>
      <vt:lpstr>Surface Integrals and Flux</vt:lpstr>
      <vt:lpstr>Divergence Theorem</vt:lpstr>
      <vt:lpstr>Integral Form of Gauss’s Law </vt:lpstr>
      <vt:lpstr>Integral Form of Gauss’s Law for Magnetism</vt:lpstr>
      <vt:lpstr>Integral Form of Faraday’s Law</vt:lpstr>
      <vt:lpstr>Lenz’s Law</vt:lpstr>
      <vt:lpstr>Inductors</vt:lpstr>
      <vt:lpstr>Transformers</vt:lpstr>
      <vt:lpstr>Integral Form of Ampere’s Law</vt:lpstr>
      <vt:lpstr>Transmission Lines</vt:lpstr>
      <vt:lpstr>Poynting’s Theorem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Qiu</dc:creator>
  <cp:lastModifiedBy>Richard</cp:lastModifiedBy>
  <cp:revision>29</cp:revision>
  <dcterms:created xsi:type="dcterms:W3CDTF">2018-05-04T18:42:20Z</dcterms:created>
  <dcterms:modified xsi:type="dcterms:W3CDTF">2018-05-07T04:46:11Z</dcterms:modified>
</cp:coreProperties>
</file>

<file path=docProps/thumbnail.jpeg>
</file>